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Poppins Light" charset="1" panose="000004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jpeg" Type="http://schemas.openxmlformats.org/officeDocument/2006/relationships/image"/><Relationship Id="rId11" Target="../media/image19.jpeg" Type="http://schemas.openxmlformats.org/officeDocument/2006/relationships/image"/><Relationship Id="rId12" Target="../media/image20.jpeg" Type="http://schemas.openxmlformats.org/officeDocument/2006/relationships/image"/><Relationship Id="rId13" Target="../media/image21.png" Type="http://schemas.openxmlformats.org/officeDocument/2006/relationships/image"/><Relationship Id="rId14" Target="../media/image22.svg" Type="http://schemas.openxmlformats.org/officeDocument/2006/relationships/image"/><Relationship Id="rId15" Target="../media/image23.jpe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15" Target="../media/image31.png" Type="http://schemas.openxmlformats.org/officeDocument/2006/relationships/image"/><Relationship Id="rId16" Target="../media/image32.svg" Type="http://schemas.openxmlformats.org/officeDocument/2006/relationships/image"/><Relationship Id="rId17" Target="../media/image33.png" Type="http://schemas.openxmlformats.org/officeDocument/2006/relationships/image"/><Relationship Id="rId18" Target="../media/image34.svg" Type="http://schemas.openxmlformats.org/officeDocument/2006/relationships/image"/><Relationship Id="rId19" Target="../media/image35.png" Type="http://schemas.openxmlformats.org/officeDocument/2006/relationships/image"/><Relationship Id="rId2" Target="../media/image2.png" Type="http://schemas.openxmlformats.org/officeDocument/2006/relationships/image"/><Relationship Id="rId20" Target="../media/image36.sv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4.jpeg" Type="http://schemas.openxmlformats.org/officeDocument/2006/relationships/image"/><Relationship Id="rId7" Target="../media/image25.jpeg" Type="http://schemas.openxmlformats.org/officeDocument/2006/relationships/image"/><Relationship Id="rId8" Target="../media/image26.jpe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-ZT1nnnw.mp4" Type="http://schemas.microsoft.com/office/2007/relationships/media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37.jpeg" Type="http://schemas.openxmlformats.org/officeDocument/2006/relationships/image"/><Relationship Id="rId9" Target="../media/VAG-ZT1nnnw.mp4" Type="http://schemas.openxmlformats.org/officeDocument/2006/relationships/video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3377">
            <a:off x="9840640" y="4085426"/>
            <a:ext cx="4985417" cy="4985417"/>
          </a:xfrm>
          <a:custGeom>
            <a:avLst/>
            <a:gdLst/>
            <a:ahLst/>
            <a:cxnLst/>
            <a:rect r="r" b="b" t="t" l="l"/>
            <a:pathLst>
              <a:path h="4985417" w="4985417">
                <a:moveTo>
                  <a:pt x="0" y="0"/>
                </a:moveTo>
                <a:lnTo>
                  <a:pt x="4985417" y="0"/>
                </a:lnTo>
                <a:lnTo>
                  <a:pt x="4985417" y="4985416"/>
                </a:lnTo>
                <a:lnTo>
                  <a:pt x="0" y="4985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04485" y="3303158"/>
            <a:ext cx="12587979" cy="4156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811"/>
              </a:lnSpc>
            </a:pPr>
            <a:r>
              <a:rPr lang="en-US" sz="1806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CRYPTO-</a:t>
            </a:r>
          </a:p>
          <a:p>
            <a:pPr algn="l">
              <a:lnSpc>
                <a:spcPts val="14811"/>
              </a:lnSpc>
            </a:pPr>
            <a:r>
              <a:rPr lang="en-US" sz="1806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FOLIO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891968"/>
            <a:ext cx="3954563" cy="103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1"/>
              </a:lnSpc>
            </a:pPr>
            <a:r>
              <a:rPr lang="en-US" sz="21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Réalisé par : </a:t>
            </a:r>
          </a:p>
          <a:p>
            <a:pPr algn="l">
              <a:lnSpc>
                <a:spcPts val="2751"/>
              </a:lnSpc>
            </a:pPr>
            <a:r>
              <a:rPr lang="en-US" sz="21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Ilyass FIRAR , Mehdi GOUAL </a:t>
            </a:r>
          </a:p>
          <a:p>
            <a:pPr algn="l">
              <a:lnSpc>
                <a:spcPts val="2751"/>
              </a:lnSpc>
            </a:pPr>
            <a:r>
              <a:rPr lang="en-US" sz="21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Ali ZNIBER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3521913" y="2869268"/>
            <a:ext cx="7417732" cy="7417732"/>
          </a:xfrm>
          <a:custGeom>
            <a:avLst/>
            <a:gdLst/>
            <a:ahLst/>
            <a:cxnLst/>
            <a:rect r="r" b="b" t="t" l="l"/>
            <a:pathLst>
              <a:path h="7417732" w="7417732">
                <a:moveTo>
                  <a:pt x="0" y="0"/>
                </a:moveTo>
                <a:lnTo>
                  <a:pt x="7417732" y="0"/>
                </a:lnTo>
                <a:lnTo>
                  <a:pt x="7417732" y="7417732"/>
                </a:lnTo>
                <a:lnTo>
                  <a:pt x="0" y="7417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823847"/>
            <a:ext cx="660985" cy="462690"/>
          </a:xfrm>
          <a:custGeom>
            <a:avLst/>
            <a:gdLst/>
            <a:ahLst/>
            <a:cxnLst/>
            <a:rect r="r" b="b" t="t" l="l"/>
            <a:pathLst>
              <a:path h="462690" w="660985">
                <a:moveTo>
                  <a:pt x="0" y="0"/>
                </a:moveTo>
                <a:lnTo>
                  <a:pt x="660985" y="0"/>
                </a:lnTo>
                <a:lnTo>
                  <a:pt x="660985" y="462690"/>
                </a:lnTo>
                <a:lnTo>
                  <a:pt x="0" y="4626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28886" y="6172200"/>
            <a:ext cx="2059114" cy="4114800"/>
          </a:xfrm>
          <a:custGeom>
            <a:avLst/>
            <a:gdLst/>
            <a:ahLst/>
            <a:cxnLst/>
            <a:rect r="r" b="b" t="t" l="l"/>
            <a:pathLst>
              <a:path h="4114800" w="2059114">
                <a:moveTo>
                  <a:pt x="0" y="0"/>
                </a:moveTo>
                <a:lnTo>
                  <a:pt x="2059114" y="0"/>
                </a:lnTo>
                <a:lnTo>
                  <a:pt x="20591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0206525" y="1305587"/>
            <a:ext cx="968045" cy="0"/>
          </a:xfrm>
          <a:prstGeom prst="line">
            <a:avLst/>
          </a:prstGeom>
          <a:ln cap="flat" w="38100">
            <a:solidFill>
              <a:srgbClr val="FFB5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671949">
            <a:off x="-5301472" y="-859949"/>
            <a:ext cx="10602944" cy="3777299"/>
          </a:xfrm>
          <a:custGeom>
            <a:avLst/>
            <a:gdLst/>
            <a:ahLst/>
            <a:cxnLst/>
            <a:rect r="r" b="b" t="t" l="l"/>
            <a:pathLst>
              <a:path h="3777299" w="10602944">
                <a:moveTo>
                  <a:pt x="0" y="0"/>
                </a:moveTo>
                <a:lnTo>
                  <a:pt x="10602944" y="0"/>
                </a:lnTo>
                <a:lnTo>
                  <a:pt x="10602944" y="3777298"/>
                </a:lnTo>
                <a:lnTo>
                  <a:pt x="0" y="37772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04485" y="913638"/>
            <a:ext cx="3783942" cy="29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8"/>
              </a:lnSpc>
            </a:pPr>
            <a:r>
              <a:rPr lang="en-US" sz="24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CRYPTOFOLIO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55467" y="940130"/>
            <a:ext cx="2470161" cy="29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8"/>
              </a:lnSpc>
            </a:pPr>
            <a:r>
              <a:rPr lang="en-US" sz="2400">
                <a:solidFill>
                  <a:srgbClr val="2E2E72"/>
                </a:solidFill>
                <a:latin typeface="Poppins Light"/>
                <a:ea typeface="Poppins Light"/>
                <a:cs typeface="Poppins Light"/>
                <a:sym typeface="Poppins Light"/>
              </a:rPr>
              <a:t>Home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23847"/>
            <a:ext cx="660985" cy="462690"/>
          </a:xfrm>
          <a:custGeom>
            <a:avLst/>
            <a:gdLst/>
            <a:ahLst/>
            <a:cxnLst/>
            <a:rect r="r" b="b" t="t" l="l"/>
            <a:pathLst>
              <a:path h="462690" w="660985">
                <a:moveTo>
                  <a:pt x="0" y="0"/>
                </a:moveTo>
                <a:lnTo>
                  <a:pt x="660985" y="0"/>
                </a:lnTo>
                <a:lnTo>
                  <a:pt x="660985" y="462690"/>
                </a:lnTo>
                <a:lnTo>
                  <a:pt x="0" y="462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28700" y="-1651466"/>
            <a:ext cx="7417732" cy="7417732"/>
          </a:xfrm>
          <a:custGeom>
            <a:avLst/>
            <a:gdLst/>
            <a:ahLst/>
            <a:cxnLst/>
            <a:rect r="r" b="b" t="t" l="l"/>
            <a:pathLst>
              <a:path h="7417732" w="7417732">
                <a:moveTo>
                  <a:pt x="0" y="0"/>
                </a:moveTo>
                <a:lnTo>
                  <a:pt x="7417732" y="0"/>
                </a:lnTo>
                <a:lnTo>
                  <a:pt x="7417732" y="7417732"/>
                </a:lnTo>
                <a:lnTo>
                  <a:pt x="0" y="7417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76486" y="3255668"/>
            <a:ext cx="6844250" cy="6861404"/>
          </a:xfrm>
          <a:custGeom>
            <a:avLst/>
            <a:gdLst/>
            <a:ahLst/>
            <a:cxnLst/>
            <a:rect r="r" b="b" t="t" l="l"/>
            <a:pathLst>
              <a:path h="6861404" w="6844250">
                <a:moveTo>
                  <a:pt x="0" y="0"/>
                </a:moveTo>
                <a:lnTo>
                  <a:pt x="6844250" y="0"/>
                </a:lnTo>
                <a:lnTo>
                  <a:pt x="6844250" y="6861404"/>
                </a:lnTo>
                <a:lnTo>
                  <a:pt x="0" y="68614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88427" y="2266950"/>
            <a:ext cx="7329305" cy="988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8"/>
              </a:lnSpc>
            </a:pPr>
            <a:r>
              <a:rPr lang="en-US" sz="7863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04485" y="913638"/>
            <a:ext cx="3783942" cy="29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8"/>
              </a:lnSpc>
            </a:pPr>
            <a:r>
              <a:rPr lang="en-US" sz="24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CRYPTOFOLIO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92166" y="4172650"/>
            <a:ext cx="13632053" cy="388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5"/>
              </a:lnSpc>
            </a:pPr>
            <a:r>
              <a:rPr lang="en-US" sz="3347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CryptoFolio est une application légère pour suivre et gérer votre portefeuille de cryptomonnaies en un seul endroit.</a:t>
            </a:r>
          </a:p>
          <a:p>
            <a:pPr algn="ctr">
              <a:lnSpc>
                <a:spcPts val="4385"/>
              </a:lnSpc>
            </a:pPr>
            <a:r>
              <a:rPr lang="en-US" sz="3347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Elle affiche la valeur en temps réel, l’historique des performances et la répartition par actif.</a:t>
            </a:r>
          </a:p>
          <a:p>
            <a:pPr algn="ctr">
              <a:lnSpc>
                <a:spcPts val="4385"/>
              </a:lnSpc>
            </a:pPr>
            <a:r>
              <a:rPr lang="en-US" sz="3347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Importez vos transactions depuis des exchanges ou ajoutez des wallets manuellement pour un suivi précis.</a:t>
            </a:r>
          </a:p>
          <a:p>
            <a:pPr algn="ctr">
              <a:lnSpc>
                <a:spcPts val="4385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117732" y="2057400"/>
            <a:ext cx="7417732" cy="7417732"/>
          </a:xfrm>
          <a:custGeom>
            <a:avLst/>
            <a:gdLst/>
            <a:ahLst/>
            <a:cxnLst/>
            <a:rect r="r" b="b" t="t" l="l"/>
            <a:pathLst>
              <a:path h="7417732" w="7417732">
                <a:moveTo>
                  <a:pt x="0" y="0"/>
                </a:moveTo>
                <a:lnTo>
                  <a:pt x="7417732" y="0"/>
                </a:lnTo>
                <a:lnTo>
                  <a:pt x="7417732" y="7417732"/>
                </a:lnTo>
                <a:lnTo>
                  <a:pt x="0" y="7417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51039" y="-1995138"/>
            <a:ext cx="6946361" cy="6047675"/>
          </a:xfrm>
          <a:custGeom>
            <a:avLst/>
            <a:gdLst/>
            <a:ahLst/>
            <a:cxnLst/>
            <a:rect r="r" b="b" t="t" l="l"/>
            <a:pathLst>
              <a:path h="6047675" w="6946361">
                <a:moveTo>
                  <a:pt x="0" y="0"/>
                </a:moveTo>
                <a:lnTo>
                  <a:pt x="6946361" y="0"/>
                </a:lnTo>
                <a:lnTo>
                  <a:pt x="6946361" y="6047676"/>
                </a:lnTo>
                <a:lnTo>
                  <a:pt x="0" y="60476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8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028700" y="822960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23847"/>
            <a:ext cx="660985" cy="462690"/>
          </a:xfrm>
          <a:custGeom>
            <a:avLst/>
            <a:gdLst/>
            <a:ahLst/>
            <a:cxnLst/>
            <a:rect r="r" b="b" t="t" l="l"/>
            <a:pathLst>
              <a:path h="462690" w="660985">
                <a:moveTo>
                  <a:pt x="0" y="0"/>
                </a:moveTo>
                <a:lnTo>
                  <a:pt x="660985" y="0"/>
                </a:lnTo>
                <a:lnTo>
                  <a:pt x="660985" y="462690"/>
                </a:lnTo>
                <a:lnTo>
                  <a:pt x="0" y="462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36094" y="4869046"/>
            <a:ext cx="664125" cy="447454"/>
          </a:xfrm>
          <a:custGeom>
            <a:avLst/>
            <a:gdLst/>
            <a:ahLst/>
            <a:cxnLst/>
            <a:rect r="r" b="b" t="t" l="l"/>
            <a:pathLst>
              <a:path h="447454" w="664125">
                <a:moveTo>
                  <a:pt x="0" y="0"/>
                </a:moveTo>
                <a:lnTo>
                  <a:pt x="664124" y="0"/>
                </a:lnTo>
                <a:lnTo>
                  <a:pt x="664124" y="447454"/>
                </a:lnTo>
                <a:lnTo>
                  <a:pt x="0" y="447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91561" y="4645319"/>
            <a:ext cx="664125" cy="447454"/>
          </a:xfrm>
          <a:custGeom>
            <a:avLst/>
            <a:gdLst/>
            <a:ahLst/>
            <a:cxnLst/>
            <a:rect r="r" b="b" t="t" l="l"/>
            <a:pathLst>
              <a:path h="447454" w="664125">
                <a:moveTo>
                  <a:pt x="0" y="0"/>
                </a:moveTo>
                <a:lnTo>
                  <a:pt x="664125" y="0"/>
                </a:lnTo>
                <a:lnTo>
                  <a:pt x="664125" y="447454"/>
                </a:lnTo>
                <a:lnTo>
                  <a:pt x="0" y="447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91561" y="7622068"/>
            <a:ext cx="664125" cy="447454"/>
          </a:xfrm>
          <a:custGeom>
            <a:avLst/>
            <a:gdLst/>
            <a:ahLst/>
            <a:cxnLst/>
            <a:rect r="r" b="b" t="t" l="l"/>
            <a:pathLst>
              <a:path h="447454" w="664125">
                <a:moveTo>
                  <a:pt x="0" y="0"/>
                </a:moveTo>
                <a:lnTo>
                  <a:pt x="664125" y="0"/>
                </a:lnTo>
                <a:lnTo>
                  <a:pt x="664125" y="447454"/>
                </a:lnTo>
                <a:lnTo>
                  <a:pt x="0" y="447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732817" y="5304953"/>
            <a:ext cx="7417732" cy="7417732"/>
          </a:xfrm>
          <a:custGeom>
            <a:avLst/>
            <a:gdLst/>
            <a:ahLst/>
            <a:cxnLst/>
            <a:rect r="r" b="b" t="t" l="l"/>
            <a:pathLst>
              <a:path h="7417732" w="7417732">
                <a:moveTo>
                  <a:pt x="0" y="0"/>
                </a:moveTo>
                <a:lnTo>
                  <a:pt x="7417733" y="0"/>
                </a:lnTo>
                <a:lnTo>
                  <a:pt x="7417733" y="7417732"/>
                </a:lnTo>
                <a:lnTo>
                  <a:pt x="0" y="74177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980445" y="7592153"/>
            <a:ext cx="2032225" cy="203222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25471" t="0" r="-25471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3948220" y="7592153"/>
            <a:ext cx="2032225" cy="203222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25046" t="0" r="-25046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2385644" y="-1545010"/>
            <a:ext cx="7417732" cy="7417732"/>
          </a:xfrm>
          <a:custGeom>
            <a:avLst/>
            <a:gdLst/>
            <a:ahLst/>
            <a:cxnLst/>
            <a:rect r="r" b="b" t="t" l="l"/>
            <a:pathLst>
              <a:path h="7417732" w="7417732">
                <a:moveTo>
                  <a:pt x="0" y="0"/>
                </a:moveTo>
                <a:lnTo>
                  <a:pt x="7417732" y="0"/>
                </a:lnTo>
                <a:lnTo>
                  <a:pt x="7417732" y="7417732"/>
                </a:lnTo>
                <a:lnTo>
                  <a:pt x="0" y="74177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655686" y="-4702978"/>
            <a:ext cx="8598117" cy="859811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-44786" t="0" r="-44786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5909631" y="9258300"/>
            <a:ext cx="2378369" cy="2378369"/>
          </a:xfrm>
          <a:custGeom>
            <a:avLst/>
            <a:gdLst/>
            <a:ahLst/>
            <a:cxnLst/>
            <a:rect r="r" b="b" t="t" l="l"/>
            <a:pathLst>
              <a:path h="2378369" w="2378369">
                <a:moveTo>
                  <a:pt x="0" y="0"/>
                </a:moveTo>
                <a:lnTo>
                  <a:pt x="2378369" y="0"/>
                </a:lnTo>
                <a:lnTo>
                  <a:pt x="2378369" y="2378369"/>
                </a:lnTo>
                <a:lnTo>
                  <a:pt x="0" y="23783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004485" y="913638"/>
            <a:ext cx="3783942" cy="29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8"/>
              </a:lnSpc>
            </a:pPr>
            <a:r>
              <a:rPr lang="en-US" sz="24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CRYPTOFOLIO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04485" y="1954960"/>
            <a:ext cx="7329305" cy="2309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28"/>
              </a:lnSpc>
            </a:pPr>
            <a:r>
              <a:rPr lang="en-US" sz="7863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Principales fonctionnalités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00218" y="5471043"/>
            <a:ext cx="6750586" cy="1524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4016" indent="-334672" lvl="2">
              <a:lnSpc>
                <a:spcPts val="3045"/>
              </a:lnSpc>
              <a:buFont typeface="Arial"/>
              <a:buChar char="⚬"/>
            </a:pPr>
            <a:r>
              <a:rPr lang="en-US" sz="2325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Vue synthétique de la valeur totale, répartition par actif et évolution en temps réel.</a:t>
            </a:r>
          </a:p>
          <a:p>
            <a:pPr algn="l">
              <a:lnSpc>
                <a:spcPts val="3045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2500218" y="4886006"/>
            <a:ext cx="5353065" cy="795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143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2E2E72"/>
                </a:solidFill>
                <a:latin typeface="Poppins Light"/>
                <a:ea typeface="Poppins Light"/>
                <a:cs typeface="Poppins Light"/>
                <a:sym typeface="Poppins Light"/>
              </a:rPr>
              <a:t>Tabl</a:t>
            </a:r>
            <a:r>
              <a:rPr lang="en-US" sz="2399" strike="noStrike" u="none">
                <a:solidFill>
                  <a:srgbClr val="2E2E72"/>
                </a:solidFill>
                <a:latin typeface="Poppins Light"/>
                <a:ea typeface="Poppins Light"/>
                <a:cs typeface="Poppins Light"/>
                <a:sym typeface="Poppins Light"/>
              </a:rPr>
              <a:t>e</a:t>
            </a:r>
            <a:r>
              <a:rPr lang="en-US" sz="2399" strike="noStrike" u="none">
                <a:solidFill>
                  <a:srgbClr val="2E2E72"/>
                </a:solidFill>
                <a:latin typeface="Poppins Light"/>
                <a:ea typeface="Poppins Light"/>
                <a:cs typeface="Poppins Light"/>
                <a:sym typeface="Poppins Light"/>
              </a:rPr>
              <a:t>au</a:t>
            </a:r>
            <a:r>
              <a:rPr lang="en-US" sz="2399" strike="noStrike" u="none">
                <a:solidFill>
                  <a:srgbClr val="2E2E7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399" strike="noStrike" u="none">
                <a:solidFill>
                  <a:srgbClr val="2E2E72"/>
                </a:solidFill>
                <a:latin typeface="Poppins Light"/>
                <a:ea typeface="Poppins Light"/>
                <a:cs typeface="Poppins Light"/>
                <a:sym typeface="Poppins Light"/>
              </a:rPr>
              <a:t>d</a:t>
            </a:r>
            <a:r>
              <a:rPr lang="en-US" sz="2399" strike="noStrike" u="none">
                <a:solidFill>
                  <a:srgbClr val="2E2E72"/>
                </a:solidFill>
                <a:latin typeface="Poppins Light"/>
                <a:ea typeface="Poppins Light"/>
                <a:cs typeface="Poppins Light"/>
                <a:sym typeface="Poppins Light"/>
              </a:rPr>
              <a:t>e</a:t>
            </a:r>
            <a:r>
              <a:rPr lang="en-US" sz="2399" strike="noStrike" u="none">
                <a:solidFill>
                  <a:srgbClr val="2E2E72"/>
                </a:solidFill>
                <a:latin typeface="Poppins Light"/>
                <a:ea typeface="Poppins Light"/>
                <a:cs typeface="Poppins Light"/>
                <a:sym typeface="Poppins Light"/>
              </a:rPr>
              <a:t> b</a:t>
            </a:r>
            <a:r>
              <a:rPr lang="en-US" sz="2399" strike="noStrike" u="none">
                <a:solidFill>
                  <a:srgbClr val="2E2E72"/>
                </a:solidFill>
                <a:latin typeface="Poppins Light"/>
                <a:ea typeface="Poppins Light"/>
                <a:cs typeface="Poppins Light"/>
                <a:sym typeface="Poppins Light"/>
              </a:rPr>
              <a:t>o</a:t>
            </a:r>
            <a:r>
              <a:rPr lang="en-US" sz="2399" strike="noStrike" u="none">
                <a:solidFill>
                  <a:srgbClr val="2E2E72"/>
                </a:solidFill>
                <a:latin typeface="Poppins Light"/>
                <a:ea typeface="Poppins Light"/>
                <a:cs typeface="Poppins Light"/>
                <a:sym typeface="Poppins Light"/>
              </a:rPr>
              <a:t>rd (Dashboard)</a:t>
            </a:r>
          </a:p>
          <a:p>
            <a:pPr algn="l" marL="0" indent="0" lvl="0">
              <a:lnSpc>
                <a:spcPts val="3143"/>
              </a:lnSpc>
              <a:spcBef>
                <a:spcPct val="0"/>
              </a:spcBef>
            </a:pPr>
            <a:r>
              <a:rPr lang="en-US" sz="2399" strike="noStrike" u="none">
                <a:solidFill>
                  <a:srgbClr val="2E2E72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55686" y="4634917"/>
            <a:ext cx="5726278" cy="868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405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FFB547"/>
                </a:solidFill>
                <a:latin typeface="Poppins Light"/>
                <a:ea typeface="Poppins Light"/>
                <a:cs typeface="Poppins Light"/>
                <a:sym typeface="Poppins Light"/>
              </a:rPr>
              <a:t>Prix</a:t>
            </a:r>
            <a:r>
              <a:rPr lang="en-US" sz="2599" strike="noStrike" u="none">
                <a:solidFill>
                  <a:srgbClr val="FFB547"/>
                </a:solidFill>
                <a:latin typeface="Poppins Light"/>
                <a:ea typeface="Poppins Light"/>
                <a:cs typeface="Poppins Light"/>
                <a:sym typeface="Poppins Light"/>
              </a:rPr>
              <a:t> en t</a:t>
            </a:r>
            <a:r>
              <a:rPr lang="en-US" sz="2599" strike="noStrike" u="none">
                <a:solidFill>
                  <a:srgbClr val="FFB547"/>
                </a:solidFill>
                <a:latin typeface="Poppins Light"/>
                <a:ea typeface="Poppins Light"/>
                <a:cs typeface="Poppins Light"/>
                <a:sym typeface="Poppins Light"/>
              </a:rPr>
              <a:t>emps réel &amp; h</a:t>
            </a:r>
            <a:r>
              <a:rPr lang="en-US" sz="2599" strike="noStrike" u="none">
                <a:solidFill>
                  <a:srgbClr val="FFB547"/>
                </a:solidFill>
                <a:latin typeface="Poppins Light"/>
                <a:ea typeface="Poppins Light"/>
                <a:cs typeface="Poppins Light"/>
                <a:sym typeface="Poppins Light"/>
              </a:rPr>
              <a:t>istorique</a:t>
            </a:r>
          </a:p>
          <a:p>
            <a:pPr algn="l" marL="0" indent="0" lvl="0">
              <a:lnSpc>
                <a:spcPts val="3405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784368" y="8204928"/>
            <a:ext cx="6417782" cy="1212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48460" indent="-349487" lvl="2">
              <a:lnSpc>
                <a:spcPts val="3180"/>
              </a:lnSpc>
              <a:buFont typeface="Arial"/>
              <a:buChar char="⚬"/>
            </a:pPr>
            <a:r>
              <a:rPr lang="en-US" sz="2428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Calcul des gains/pertes, P&amp;L par période et rapports exportables.</a:t>
            </a:r>
          </a:p>
          <a:p>
            <a:pPr algn="l">
              <a:lnSpc>
                <a:spcPts val="318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841518" y="7544528"/>
            <a:ext cx="6257298" cy="83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274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2E2E72"/>
                </a:solidFill>
                <a:latin typeface="Poppins Light"/>
                <a:ea typeface="Poppins Light"/>
                <a:cs typeface="Poppins Light"/>
                <a:sym typeface="Poppins Light"/>
              </a:rPr>
              <a:t>Analyse de pe</a:t>
            </a:r>
            <a:r>
              <a:rPr lang="en-US" sz="2499" strike="noStrike" u="none">
                <a:solidFill>
                  <a:srgbClr val="2E2E72"/>
                </a:solidFill>
                <a:latin typeface="Poppins Light"/>
                <a:ea typeface="Poppins Light"/>
                <a:cs typeface="Poppins Light"/>
                <a:sym typeface="Poppins Light"/>
              </a:rPr>
              <a:t>rformance &amp; rappo</a:t>
            </a:r>
            <a:r>
              <a:rPr lang="en-US" sz="2499" strike="noStrike" u="none">
                <a:solidFill>
                  <a:srgbClr val="2E2E72"/>
                </a:solidFill>
                <a:latin typeface="Poppins Light"/>
                <a:ea typeface="Poppins Light"/>
                <a:cs typeface="Poppins Light"/>
                <a:sym typeface="Poppins Light"/>
              </a:rPr>
              <a:t>rts</a:t>
            </a:r>
          </a:p>
          <a:p>
            <a:pPr algn="l" marL="0" indent="0" lvl="0">
              <a:lnSpc>
                <a:spcPts val="3274"/>
              </a:lnSpc>
              <a:spcBef>
                <a:spcPct val="0"/>
              </a:spcBef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1915995" y="7592153"/>
            <a:ext cx="2032225" cy="203222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5"/>
              <a:stretch>
                <a:fillRect l="-24931" t="0" r="-24931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1436885" y="5465370"/>
            <a:ext cx="5379961" cy="1529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9" indent="-248284" lvl="1">
              <a:lnSpc>
                <a:spcPts val="3012"/>
              </a:lnSpc>
              <a:buFont typeface="Arial"/>
              <a:buChar char="•"/>
            </a:pPr>
            <a:r>
              <a:rPr lang="en-US" sz="2299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Prix actualisés via API (CoinGecko) et courbes historiques pour analyser les tendances.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16762" y="2779947"/>
            <a:ext cx="7417732" cy="7417732"/>
          </a:xfrm>
          <a:custGeom>
            <a:avLst/>
            <a:gdLst/>
            <a:ahLst/>
            <a:cxnLst/>
            <a:rect r="r" b="b" t="t" l="l"/>
            <a:pathLst>
              <a:path h="7417732" w="7417732">
                <a:moveTo>
                  <a:pt x="0" y="0"/>
                </a:moveTo>
                <a:lnTo>
                  <a:pt x="7417732" y="0"/>
                </a:lnTo>
                <a:lnTo>
                  <a:pt x="7417732" y="7417733"/>
                </a:lnTo>
                <a:lnTo>
                  <a:pt x="0" y="741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0166" y="-2326049"/>
            <a:ext cx="7417732" cy="7417732"/>
          </a:xfrm>
          <a:custGeom>
            <a:avLst/>
            <a:gdLst/>
            <a:ahLst/>
            <a:cxnLst/>
            <a:rect r="r" b="b" t="t" l="l"/>
            <a:pathLst>
              <a:path h="7417732" w="7417732">
                <a:moveTo>
                  <a:pt x="0" y="0"/>
                </a:moveTo>
                <a:lnTo>
                  <a:pt x="7417732" y="0"/>
                </a:lnTo>
                <a:lnTo>
                  <a:pt x="7417732" y="7417732"/>
                </a:lnTo>
                <a:lnTo>
                  <a:pt x="0" y="7417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23847"/>
            <a:ext cx="660985" cy="462690"/>
          </a:xfrm>
          <a:custGeom>
            <a:avLst/>
            <a:gdLst/>
            <a:ahLst/>
            <a:cxnLst/>
            <a:rect r="r" b="b" t="t" l="l"/>
            <a:pathLst>
              <a:path h="462690" w="660985">
                <a:moveTo>
                  <a:pt x="0" y="0"/>
                </a:moveTo>
                <a:lnTo>
                  <a:pt x="660985" y="0"/>
                </a:lnTo>
                <a:lnTo>
                  <a:pt x="660985" y="462690"/>
                </a:lnTo>
                <a:lnTo>
                  <a:pt x="0" y="462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714635" y="6036373"/>
            <a:ext cx="2801591" cy="280159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4906" t="0" r="-2490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516225" y="6036373"/>
            <a:ext cx="2801591" cy="280159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5046" t="0" r="-25046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311967" y="6036373"/>
            <a:ext cx="1163391" cy="116339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25046" t="0" r="-25046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1028700" y="822960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3456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21924" y="306877"/>
            <a:ext cx="1403704" cy="1303690"/>
          </a:xfrm>
          <a:custGeom>
            <a:avLst/>
            <a:gdLst/>
            <a:ahLst/>
            <a:cxnLst/>
            <a:rect r="r" b="b" t="t" l="l"/>
            <a:pathLst>
              <a:path h="1303690" w="1403704">
                <a:moveTo>
                  <a:pt x="0" y="0"/>
                </a:moveTo>
                <a:lnTo>
                  <a:pt x="1403704" y="0"/>
                </a:lnTo>
                <a:lnTo>
                  <a:pt x="1403704" y="1303690"/>
                </a:lnTo>
                <a:lnTo>
                  <a:pt x="0" y="13036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073958" y="306877"/>
            <a:ext cx="1111575" cy="1275840"/>
          </a:xfrm>
          <a:custGeom>
            <a:avLst/>
            <a:gdLst/>
            <a:ahLst/>
            <a:cxnLst/>
            <a:rect r="r" b="b" t="t" l="l"/>
            <a:pathLst>
              <a:path h="1275840" w="1111575">
                <a:moveTo>
                  <a:pt x="0" y="0"/>
                </a:moveTo>
                <a:lnTo>
                  <a:pt x="1111575" y="0"/>
                </a:lnTo>
                <a:lnTo>
                  <a:pt x="1111575" y="1275840"/>
                </a:lnTo>
                <a:lnTo>
                  <a:pt x="0" y="127584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869826" y="321025"/>
            <a:ext cx="1209334" cy="1302109"/>
          </a:xfrm>
          <a:custGeom>
            <a:avLst/>
            <a:gdLst/>
            <a:ahLst/>
            <a:cxnLst/>
            <a:rect r="r" b="b" t="t" l="l"/>
            <a:pathLst>
              <a:path h="1302109" w="1209334">
                <a:moveTo>
                  <a:pt x="0" y="0"/>
                </a:moveTo>
                <a:lnTo>
                  <a:pt x="1209334" y="0"/>
                </a:lnTo>
                <a:lnTo>
                  <a:pt x="1209334" y="1302109"/>
                </a:lnTo>
                <a:lnTo>
                  <a:pt x="0" y="130210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436868" y="306877"/>
            <a:ext cx="1316257" cy="1316257"/>
          </a:xfrm>
          <a:custGeom>
            <a:avLst/>
            <a:gdLst/>
            <a:ahLst/>
            <a:cxnLst/>
            <a:rect r="r" b="b" t="t" l="l"/>
            <a:pathLst>
              <a:path h="1316257" w="1316257">
                <a:moveTo>
                  <a:pt x="0" y="0"/>
                </a:moveTo>
                <a:lnTo>
                  <a:pt x="1316257" y="0"/>
                </a:lnTo>
                <a:lnTo>
                  <a:pt x="1316257" y="1316257"/>
                </a:lnTo>
                <a:lnTo>
                  <a:pt x="0" y="131625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455467" y="2042234"/>
            <a:ext cx="7279059" cy="2225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35"/>
              </a:lnSpc>
            </a:pPr>
            <a:r>
              <a:rPr lang="en-US" sz="7863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Architecture technique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55467" y="4623244"/>
            <a:ext cx="7279059" cy="3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8"/>
              </a:lnSpc>
            </a:pPr>
            <a:r>
              <a:rPr lang="en-US" sz="1800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Architecture uilisé pour la realisation de CRYPTOFOLIO 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283590" y="2673829"/>
            <a:ext cx="5290379" cy="1194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2" indent="-194311" lvl="1">
              <a:lnSpc>
                <a:spcPts val="2358"/>
              </a:lnSpc>
              <a:buFont typeface="Arial"/>
              <a:buChar char="•"/>
            </a:pPr>
            <a:r>
              <a:rPr lang="en-US" sz="1800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Structure sémantique des pages :  pour organiser le dashboard, pages d’import et paramètres.</a:t>
            </a:r>
          </a:p>
          <a:p>
            <a:pPr algn="l">
              <a:lnSpc>
                <a:spcPts val="2358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3320371" y="4363634"/>
            <a:ext cx="5290379" cy="3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2" indent="-194311" lvl="1">
              <a:lnSpc>
                <a:spcPts val="2358"/>
              </a:lnSpc>
              <a:buFont typeface="Arial"/>
              <a:buChar char="•"/>
            </a:pPr>
            <a:r>
              <a:rPr lang="en-US" sz="1800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styles pour la mise en page.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283590" y="2094224"/>
            <a:ext cx="3022225" cy="351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1"/>
              </a:lnSpc>
            </a:pPr>
            <a:r>
              <a:rPr lang="en-US" sz="2100">
                <a:solidFill>
                  <a:srgbClr val="2E2E72"/>
                </a:solidFill>
                <a:latin typeface="Poppins Light"/>
                <a:ea typeface="Poppins Light"/>
                <a:cs typeface="Poppins Light"/>
                <a:sym typeface="Poppins Light"/>
              </a:rPr>
              <a:t>HTML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42021" y="2223892"/>
            <a:ext cx="1032381" cy="872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5"/>
              </a:lnSpc>
            </a:pPr>
            <a:r>
              <a:rPr lang="en-US" sz="5049">
                <a:solidFill>
                  <a:srgbClr val="FFB547"/>
                </a:solidFill>
                <a:latin typeface="Poppins Light"/>
                <a:ea typeface="Poppins Light"/>
                <a:cs typeface="Poppins Light"/>
                <a:sym typeface="Poppins Light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40718" y="3919190"/>
            <a:ext cx="1034987" cy="872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5"/>
              </a:lnSpc>
            </a:pPr>
            <a:r>
              <a:rPr lang="en-US" sz="5049">
                <a:solidFill>
                  <a:srgbClr val="2E2E72"/>
                </a:solidFill>
                <a:latin typeface="Poppins Light"/>
                <a:ea typeface="Poppins Light"/>
                <a:cs typeface="Poppins Light"/>
                <a:sym typeface="Poppins Light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283590" y="3783371"/>
            <a:ext cx="3022225" cy="351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1"/>
              </a:lnSpc>
            </a:pPr>
            <a:r>
              <a:rPr lang="en-US" sz="2100">
                <a:solidFill>
                  <a:srgbClr val="FFB547"/>
                </a:solidFill>
                <a:latin typeface="Poppins Light"/>
                <a:ea typeface="Poppins Light"/>
                <a:cs typeface="Poppins Light"/>
                <a:sym typeface="Poppins Light"/>
              </a:rPr>
              <a:t>CSS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407997" y="6066888"/>
            <a:ext cx="5290379" cy="8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2" indent="-194311" lvl="1">
              <a:lnSpc>
                <a:spcPts val="2358"/>
              </a:lnSpc>
              <a:buFont typeface="Arial"/>
              <a:buChar char="•"/>
            </a:pPr>
            <a:r>
              <a:rPr lang="en-US" sz="1800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Logique applicative côté client : récupération des prix (fetch), rendu dynamique du dashboard, graphiques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283590" y="5472517"/>
            <a:ext cx="3022225" cy="351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1"/>
              </a:lnSpc>
            </a:pPr>
            <a:r>
              <a:rPr lang="en-US" sz="2100">
                <a:solidFill>
                  <a:srgbClr val="2E2E72"/>
                </a:solidFill>
                <a:latin typeface="Poppins Light"/>
                <a:ea typeface="Poppins Light"/>
                <a:cs typeface="Poppins Light"/>
                <a:sym typeface="Poppins Light"/>
              </a:rPr>
              <a:t>JAVASCRIPT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427047" y="7763135"/>
            <a:ext cx="5290379" cy="60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2" indent="-194311" lvl="1">
              <a:lnSpc>
                <a:spcPts val="2358"/>
              </a:lnSpc>
              <a:buFont typeface="Arial"/>
              <a:buChar char="•"/>
            </a:pPr>
            <a:r>
              <a:rPr lang="en-US" sz="1800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GitHub pour versionner le code, collaborer</a:t>
            </a:r>
          </a:p>
          <a:p>
            <a:pPr algn="l">
              <a:lnSpc>
                <a:spcPts val="2358"/>
              </a:lnSpc>
            </a:pPr>
            <a:r>
              <a:rPr lang="en-US" sz="1800">
                <a:solidFill>
                  <a:srgbClr val="545454"/>
                </a:solidFill>
                <a:latin typeface="Poppins Light"/>
                <a:ea typeface="Poppins Light"/>
                <a:cs typeface="Poppins Light"/>
                <a:sym typeface="Poppins Light"/>
              </a:rPr>
              <a:t>       et pour Séparation des tâches 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283590" y="7161664"/>
            <a:ext cx="3022225" cy="351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1"/>
              </a:lnSpc>
            </a:pPr>
            <a:r>
              <a:rPr lang="en-US" sz="2100">
                <a:solidFill>
                  <a:srgbClr val="FFB547"/>
                </a:solidFill>
                <a:latin typeface="Poppins Light"/>
                <a:ea typeface="Poppins Light"/>
                <a:cs typeface="Poppins Light"/>
                <a:sym typeface="Poppins Light"/>
              </a:rPr>
              <a:t>GITHUB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004485" y="913638"/>
            <a:ext cx="3783942" cy="29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8"/>
              </a:lnSpc>
            </a:pPr>
            <a:r>
              <a:rPr lang="en-US" sz="24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CRYPTOFOLIO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842021" y="5616387"/>
            <a:ext cx="1032381" cy="872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5"/>
              </a:lnSpc>
            </a:pPr>
            <a:r>
              <a:rPr lang="en-US" sz="5049">
                <a:solidFill>
                  <a:srgbClr val="FFB547"/>
                </a:solidFill>
                <a:latin typeface="Poppins Light"/>
                <a:ea typeface="Poppins Light"/>
                <a:cs typeface="Poppins Light"/>
                <a:sym typeface="Poppins Light"/>
              </a:rPr>
              <a:t>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842021" y="7312635"/>
            <a:ext cx="1032381" cy="872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5"/>
              </a:lnSpc>
            </a:pPr>
            <a:r>
              <a:rPr lang="en-US" sz="5049">
                <a:solidFill>
                  <a:srgbClr val="2E2E72"/>
                </a:solidFill>
                <a:latin typeface="Poppins Light"/>
                <a:ea typeface="Poppins Light"/>
                <a:cs typeface="Poppins Light"/>
                <a:sym typeface="Poppins Light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00390" y="5549434"/>
            <a:ext cx="7417732" cy="7417732"/>
          </a:xfrm>
          <a:custGeom>
            <a:avLst/>
            <a:gdLst/>
            <a:ahLst/>
            <a:cxnLst/>
            <a:rect r="r" b="b" t="t" l="l"/>
            <a:pathLst>
              <a:path h="7417732" w="7417732">
                <a:moveTo>
                  <a:pt x="0" y="0"/>
                </a:moveTo>
                <a:lnTo>
                  <a:pt x="7417733" y="0"/>
                </a:lnTo>
                <a:lnTo>
                  <a:pt x="7417733" y="7417732"/>
                </a:lnTo>
                <a:lnTo>
                  <a:pt x="0" y="7417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6239268" y="8230457"/>
            <a:ext cx="2059114" cy="4114800"/>
          </a:xfrm>
          <a:custGeom>
            <a:avLst/>
            <a:gdLst/>
            <a:ahLst/>
            <a:cxnLst/>
            <a:rect r="r" b="b" t="t" l="l"/>
            <a:pathLst>
              <a:path h="4114800" w="2059114">
                <a:moveTo>
                  <a:pt x="0" y="0"/>
                </a:moveTo>
                <a:lnTo>
                  <a:pt x="2059114" y="0"/>
                </a:lnTo>
                <a:lnTo>
                  <a:pt x="20591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89185" y="9258300"/>
            <a:ext cx="2378369" cy="2378369"/>
          </a:xfrm>
          <a:custGeom>
            <a:avLst/>
            <a:gdLst/>
            <a:ahLst/>
            <a:cxnLst/>
            <a:rect r="r" b="b" t="t" l="l"/>
            <a:pathLst>
              <a:path h="2378369" w="2378369">
                <a:moveTo>
                  <a:pt x="0" y="0"/>
                </a:moveTo>
                <a:lnTo>
                  <a:pt x="2378370" y="0"/>
                </a:lnTo>
                <a:lnTo>
                  <a:pt x="2378370" y="2378369"/>
                </a:lnTo>
                <a:lnTo>
                  <a:pt x="0" y="2378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-84538" y="-23776"/>
            <a:ext cx="18372538" cy="103345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04485" y="3843126"/>
            <a:ext cx="12587979" cy="2276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811"/>
              </a:lnSpc>
            </a:pPr>
            <a:r>
              <a:rPr lang="en-US" sz="1806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04485" y="5612168"/>
            <a:ext cx="13112905" cy="1308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41"/>
              </a:lnSpc>
            </a:pPr>
            <a:r>
              <a:rPr lang="en-US" sz="10416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For Your Attention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925628" y="4375028"/>
            <a:ext cx="7417732" cy="7417732"/>
          </a:xfrm>
          <a:custGeom>
            <a:avLst/>
            <a:gdLst/>
            <a:ahLst/>
            <a:cxnLst/>
            <a:rect r="r" b="b" t="t" l="l"/>
            <a:pathLst>
              <a:path h="7417732" w="7417732">
                <a:moveTo>
                  <a:pt x="0" y="0"/>
                </a:moveTo>
                <a:lnTo>
                  <a:pt x="7417732" y="0"/>
                </a:lnTo>
                <a:lnTo>
                  <a:pt x="7417732" y="7417732"/>
                </a:lnTo>
                <a:lnTo>
                  <a:pt x="0" y="7417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37014" y="-741289"/>
            <a:ext cx="7417732" cy="7417732"/>
          </a:xfrm>
          <a:custGeom>
            <a:avLst/>
            <a:gdLst/>
            <a:ahLst/>
            <a:cxnLst/>
            <a:rect r="r" b="b" t="t" l="l"/>
            <a:pathLst>
              <a:path h="7417732" w="7417732">
                <a:moveTo>
                  <a:pt x="0" y="0"/>
                </a:moveTo>
                <a:lnTo>
                  <a:pt x="7417732" y="0"/>
                </a:lnTo>
                <a:lnTo>
                  <a:pt x="7417732" y="7417732"/>
                </a:lnTo>
                <a:lnTo>
                  <a:pt x="0" y="7417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823847"/>
            <a:ext cx="660985" cy="462690"/>
          </a:xfrm>
          <a:custGeom>
            <a:avLst/>
            <a:gdLst/>
            <a:ahLst/>
            <a:cxnLst/>
            <a:rect r="r" b="b" t="t" l="l"/>
            <a:pathLst>
              <a:path h="462690" w="660985">
                <a:moveTo>
                  <a:pt x="0" y="0"/>
                </a:moveTo>
                <a:lnTo>
                  <a:pt x="660985" y="0"/>
                </a:lnTo>
                <a:lnTo>
                  <a:pt x="660985" y="462690"/>
                </a:lnTo>
                <a:lnTo>
                  <a:pt x="0" y="462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29557" y="0"/>
            <a:ext cx="2059114" cy="4114800"/>
          </a:xfrm>
          <a:custGeom>
            <a:avLst/>
            <a:gdLst/>
            <a:ahLst/>
            <a:cxnLst/>
            <a:rect r="r" b="b" t="t" l="l"/>
            <a:pathLst>
              <a:path h="4114800" w="2059114">
                <a:moveTo>
                  <a:pt x="0" y="0"/>
                </a:moveTo>
                <a:lnTo>
                  <a:pt x="2059114" y="0"/>
                </a:lnTo>
                <a:lnTo>
                  <a:pt x="20591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04485" y="913638"/>
            <a:ext cx="3783942" cy="29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8"/>
              </a:lnSpc>
            </a:pPr>
            <a:r>
              <a:rPr lang="en-US" sz="24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CRYPTOFOLIO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259300" y="822960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DAG-ZP-66-4</dc:identifier>
  <dcterms:modified xsi:type="dcterms:W3CDTF">2011-08-01T06:04:30Z</dcterms:modified>
  <cp:revision>1</cp:revision>
  <dc:title>CRYPTOFOLIO</dc:title>
</cp:coreProperties>
</file>